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2" r:id="rId4"/>
    <p:sldId id="261" r:id="rId5"/>
    <p:sldId id="266" r:id="rId6"/>
    <p:sldId id="265" r:id="rId7"/>
    <p:sldId id="260" r:id="rId8"/>
    <p:sldId id="264" r:id="rId9"/>
  </p:sldIdLst>
  <p:sldSz cx="9144000" cy="6858000" type="screen4x3"/>
  <p:notesSz cx="6888163" cy="10020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87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2E72558-2A67-4B52-A72A-9432245D91D9}" type="datetimeFigureOut">
              <a:rPr lang="de-DE" smtClean="0"/>
              <a:pPr/>
              <a:t>20.01.2021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BE1DCD8-298B-445C-8327-369829BD5FD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043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DCD8-298B-445C-8327-369829BD5FD4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7643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DCD8-298B-445C-8327-369829BD5FD4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2695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DCD8-298B-445C-8327-369829BD5FD4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632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DCD8-298B-445C-8327-369829BD5FD4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420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DCD8-298B-445C-8327-369829BD5FD4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54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DCD8-298B-445C-8327-369829BD5FD4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867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DCD8-298B-445C-8327-369829BD5FD4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484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DCD8-298B-445C-8327-369829BD5FD4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98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BB2C-852B-4DCA-B558-C8B761A3BDE6}" type="datetimeFigureOut">
              <a:rPr lang="de-DE" smtClean="0"/>
              <a:pPr/>
              <a:t>20.01.2021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5F9C-3F94-4C60-BAAF-25EAA177E12B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4338" name="Picture 2" descr="http://t3.gstatic.com/images?q=tbn:ANd9GcSBpUqGYM8V_-lLMXfcAZYJmb2j6pQpLpTDvucM5cffXmg2ArTCbQ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-27384"/>
            <a:ext cx="3495675" cy="130492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BB2C-852B-4DCA-B558-C8B761A3BDE6}" type="datetimeFigureOut">
              <a:rPr lang="de-DE" smtClean="0"/>
              <a:pPr/>
              <a:t>20.01.2021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5F9C-3F94-4C60-BAAF-25EAA177E1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BB2C-852B-4DCA-B558-C8B761A3BDE6}" type="datetimeFigureOut">
              <a:rPr lang="de-DE" smtClean="0"/>
              <a:pPr/>
              <a:t>20.01.2021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5F9C-3F94-4C60-BAAF-25EAA177E1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BB2C-852B-4DCA-B558-C8B761A3BDE6}" type="datetimeFigureOut">
              <a:rPr lang="de-DE" smtClean="0"/>
              <a:pPr/>
              <a:t>20.01.2021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5F9C-3F94-4C60-BAAF-25EAA177E1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BB2C-852B-4DCA-B558-C8B761A3BDE6}" type="datetimeFigureOut">
              <a:rPr lang="de-DE" smtClean="0"/>
              <a:pPr/>
              <a:t>20.01.2021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5F9C-3F94-4C60-BAAF-25EAA177E1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BB2C-852B-4DCA-B558-C8B761A3BDE6}" type="datetimeFigureOut">
              <a:rPr lang="de-DE" smtClean="0"/>
              <a:pPr/>
              <a:t>20.01.2021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5F9C-3F94-4C60-BAAF-25EAA177E1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BB2C-852B-4DCA-B558-C8B761A3BDE6}" type="datetimeFigureOut">
              <a:rPr lang="de-DE" smtClean="0"/>
              <a:pPr/>
              <a:t>20.01.2021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5F9C-3F94-4C60-BAAF-25EAA177E1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BB2C-852B-4DCA-B558-C8B761A3BDE6}" type="datetimeFigureOut">
              <a:rPr lang="de-DE" smtClean="0"/>
              <a:pPr/>
              <a:t>20.01.2021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5F9C-3F94-4C60-BAAF-25EAA177E1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BB2C-852B-4DCA-B558-C8B761A3BDE6}" type="datetimeFigureOut">
              <a:rPr lang="de-DE" smtClean="0"/>
              <a:pPr/>
              <a:t>20.01.2021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5F9C-3F94-4C60-BAAF-25EAA177E1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BB2C-852B-4DCA-B558-C8B761A3BDE6}" type="datetimeFigureOut">
              <a:rPr lang="de-DE" smtClean="0"/>
              <a:pPr/>
              <a:t>20.01.2021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5F9C-3F94-4C60-BAAF-25EAA177E1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BB2C-852B-4DCA-B558-C8B761A3BDE6}" type="datetimeFigureOut">
              <a:rPr lang="de-DE" smtClean="0"/>
              <a:pPr/>
              <a:t>20.01.2021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5F9C-3F94-4C60-BAAF-25EAA177E1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1BB2C-852B-4DCA-B558-C8B761A3BDE6}" type="datetimeFigureOut">
              <a:rPr lang="de-DE" smtClean="0"/>
              <a:pPr/>
              <a:t>20.01.2021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45F9C-3F94-4C60-BAAF-25EAA177E12B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2" descr="http://t3.gstatic.com/images?q=tbn:ANd9GcSBpUqGYM8V_-lLMXfcAZYJmb2j6pQpLpTDvucM5cffXmg2ArTCbQ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52120" y="-27384"/>
            <a:ext cx="3495675" cy="130492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hyperlink" Target="//upload.wikimedia.org/wikipedia/commons/f/fa/Map-Hispano.png" TargetMode="Externa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welt-blick.de/flaggen/spanien2.gif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jpeg"/><Relationship Id="rId5" Type="http://schemas.openxmlformats.org/officeDocument/2006/relationships/hyperlink" Target="http://www.google.de/imgres?imgurl=http://www.welt-blick.de/flaggen/grossbritannien2.gif&amp;imgrefurl=http://www.welt-blick.de/flagge/grossbritannien.html&amp;usg=__TBm8A7z65ULfTBvWvmwfQTiB4uU=&amp;h=300&amp;w=600&amp;sz=4&amp;hl=de&amp;start=2&amp;zoom=1&amp;tbnid=ggze1F-Z9er3qM:&amp;tbnh=68&amp;tbnw=135&amp;ei=uFwYT-vvEMaBtQbQm8DWDQ&amp;prev=/search?q=flagge+gro%C3%9Fbritannien&amp;hl=de&amp;biw=1069&amp;bih=599&amp;tbm=isch&amp;itbs=1" TargetMode="Externa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4" name="Picture 12" descr="http://www.terre-des-langues.de/bilder/SPA%20Strand%20A1403915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358185"/>
            <a:ext cx="9144000" cy="5517232"/>
          </a:xfrm>
          <a:prstGeom prst="rect">
            <a:avLst/>
          </a:prstGeom>
          <a:noFill/>
        </p:spPr>
      </p:pic>
      <p:pic>
        <p:nvPicPr>
          <p:cNvPr id="13318" name="Picture 6" descr="http://reisen.woxikon.de/uploads/reisen/2010/09/600x450-Spanischer-Tanz-Fo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340768"/>
            <a:ext cx="2267744" cy="1700808"/>
          </a:xfrm>
          <a:prstGeom prst="rect">
            <a:avLst/>
          </a:prstGeom>
          <a:noFill/>
        </p:spPr>
      </p:pic>
      <p:pic>
        <p:nvPicPr>
          <p:cNvPr id="13320" name="Picture 8" descr="http://www.beepworld.de/memberdateien/members38/call-a-paella/paella-mit-humm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 flipV="1">
            <a:off x="0" y="3058407"/>
            <a:ext cx="2267744" cy="1512092"/>
          </a:xfrm>
          <a:prstGeom prst="rect">
            <a:avLst/>
          </a:prstGeom>
          <a:noFill/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160EC5A-4450-4E87-A3ED-EC9AE21A51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6256" y="5367805"/>
            <a:ext cx="2088232" cy="138962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4942C43-F8BA-4E0A-9A83-E2E6293CB9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5976" y="5367804"/>
            <a:ext cx="2088232" cy="1389624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3B3329A-7FFF-4E83-A167-ACE4590C62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03725" y="2564904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b="1" dirty="0">
                <a:solidFill>
                  <a:schemeClr val="accent1"/>
                </a:solidFill>
              </a:rPr>
              <a:t>Sprachprofil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9552" y="1628800"/>
            <a:ext cx="86044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u="sng" dirty="0">
                <a:solidFill>
                  <a:schemeClr val="accent1"/>
                </a:solidFill>
              </a:rPr>
              <a:t>Spanisch lernen, weil …</a:t>
            </a:r>
          </a:p>
          <a:p>
            <a:endParaRPr lang="de-DE" sz="2800" b="1" u="sng" dirty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sz="2800" dirty="0">
                <a:solidFill>
                  <a:schemeClr val="accent1"/>
                </a:solidFill>
              </a:rPr>
              <a:t> es 570 Millionen spanisch Muttersprachler </a:t>
            </a:r>
          </a:p>
          <a:p>
            <a:r>
              <a:rPr lang="de-DE" sz="2800" dirty="0">
                <a:solidFill>
                  <a:schemeClr val="accent1"/>
                </a:solidFill>
              </a:rPr>
              <a:t>(mehr als English!) </a:t>
            </a:r>
          </a:p>
          <a:p>
            <a:pPr>
              <a:buFont typeface="Arial" pitchFamily="34" charset="0"/>
              <a:buChar char="•"/>
            </a:pPr>
            <a:endParaRPr lang="de-DE" sz="2800" dirty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sz="2800" dirty="0">
                <a:solidFill>
                  <a:schemeClr val="accent1"/>
                </a:solidFill>
              </a:rPr>
              <a:t> es in fast 30 Ländern gesprochen wird</a:t>
            </a:r>
          </a:p>
          <a:p>
            <a:pPr>
              <a:buFont typeface="Arial" pitchFamily="34" charset="0"/>
              <a:buChar char="•"/>
            </a:pPr>
            <a:endParaRPr lang="de-DE" sz="2800" dirty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sz="2800" dirty="0">
                <a:solidFill>
                  <a:schemeClr val="accent1"/>
                </a:solidFill>
              </a:rPr>
              <a:t> es die offizielle Amtssprache der EU und der UN ist </a:t>
            </a:r>
          </a:p>
          <a:p>
            <a:pPr>
              <a:buFont typeface="Arial" pitchFamily="34" charset="0"/>
              <a:buChar char="•"/>
            </a:pPr>
            <a:endParaRPr lang="de-DE" sz="2800" dirty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sz="2800" dirty="0">
                <a:solidFill>
                  <a:schemeClr val="accent1"/>
                </a:solidFill>
              </a:rPr>
              <a:t> sich mehrere Fremdsprachen parallel leichter lernen lassen</a:t>
            </a:r>
          </a:p>
        </p:txBody>
      </p: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BE7DD65-8A27-49D3-8865-CFDAB0909D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atei:Map-Hispan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412776"/>
            <a:ext cx="8496944" cy="4464496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1043608" y="587727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</a:rPr>
              <a:t>Verbreitung der spanischen Sprache weltweit</a:t>
            </a:r>
            <a:endParaRPr lang="de-DE" sz="2800" b="1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b="1" dirty="0">
                <a:solidFill>
                  <a:schemeClr val="accent1"/>
                </a:solidFill>
              </a:rPr>
              <a:t>Sprachprofil</a:t>
            </a: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E8B5922-1C32-4B70-8122-B56AAA83D8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87824" y="2555776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b="1" dirty="0">
                <a:solidFill>
                  <a:schemeClr val="accent1"/>
                </a:solidFill>
              </a:rPr>
              <a:t>Sprachprofil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9552" y="1628800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>
                <a:solidFill>
                  <a:schemeClr val="accent1"/>
                </a:solidFill>
              </a:rPr>
              <a:t>ab Klasse 7: </a:t>
            </a:r>
          </a:p>
          <a:p>
            <a:r>
              <a:rPr lang="de-DE" sz="2800" dirty="0">
                <a:solidFill>
                  <a:schemeClr val="accent1"/>
                </a:solidFill>
              </a:rPr>
              <a:t>Geschichtsunterricht in englischer Sprache </a:t>
            </a:r>
          </a:p>
          <a:p>
            <a:r>
              <a:rPr lang="de-DE" sz="2800" dirty="0">
                <a:solidFill>
                  <a:schemeClr val="accent1"/>
                </a:solidFill>
              </a:rPr>
              <a:t>(wahlweise bis zum Abitur)</a:t>
            </a:r>
          </a:p>
          <a:p>
            <a:endParaRPr lang="de-DE" sz="2800" dirty="0">
              <a:solidFill>
                <a:schemeClr val="accent1"/>
              </a:solidFill>
            </a:endParaRPr>
          </a:p>
          <a:p>
            <a:r>
              <a:rPr lang="de-DE" sz="2800" b="1" u="sng" dirty="0">
                <a:solidFill>
                  <a:schemeClr val="accent1"/>
                </a:solidFill>
              </a:rPr>
              <a:t>ab Klasse 8 + Klasse 9: </a:t>
            </a:r>
          </a:p>
          <a:p>
            <a:r>
              <a:rPr lang="de-DE" sz="2800" dirty="0">
                <a:solidFill>
                  <a:schemeClr val="accent1"/>
                </a:solidFill>
              </a:rPr>
              <a:t>Spanisch (2 Wochenstunden)</a:t>
            </a:r>
          </a:p>
          <a:p>
            <a:endParaRPr lang="de-DE" sz="2800" dirty="0">
              <a:solidFill>
                <a:schemeClr val="accent1"/>
              </a:solidFill>
            </a:endParaRPr>
          </a:p>
          <a:p>
            <a:r>
              <a:rPr lang="de-DE" sz="2800" b="1" u="sng" dirty="0">
                <a:solidFill>
                  <a:schemeClr val="accent1"/>
                </a:solidFill>
              </a:rPr>
              <a:t>Klasse 10:</a:t>
            </a:r>
          </a:p>
          <a:p>
            <a:r>
              <a:rPr lang="de-DE" sz="2800" dirty="0">
                <a:solidFill>
                  <a:schemeClr val="accent1"/>
                </a:solidFill>
              </a:rPr>
              <a:t>Spanisch (2 Wochenstunden) – Sprachdiplom A1</a:t>
            </a:r>
          </a:p>
        </p:txBody>
      </p:sp>
      <p:pic>
        <p:nvPicPr>
          <p:cNvPr id="7" name="rg_hi" descr="http://t2.gstatic.com/images?q=tbn:ANd9GcTG-1ATSi9t07yrQmveesny6jmM1e1TxFIrnq4i4G0tyHfbbLHKuw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37745" y="2636912"/>
            <a:ext cx="98161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Vollbild anzeigen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38391" y="3498007"/>
            <a:ext cx="951359" cy="648072"/>
          </a:xfrm>
          <a:prstGeom prst="rect">
            <a:avLst/>
          </a:prstGeom>
          <a:noFill/>
        </p:spPr>
      </p:pic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9D99839-3749-46B8-BCD7-BDBC05D982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80112" y="3063966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b="1" dirty="0">
                <a:solidFill>
                  <a:schemeClr val="accent1"/>
                </a:solidFill>
              </a:rPr>
              <a:t>Sprachprofil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9552" y="1628800"/>
            <a:ext cx="813690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>
                <a:solidFill>
                  <a:srgbClr val="4F81BD"/>
                </a:solidFill>
              </a:rPr>
              <a:t>Der Unterricht:</a:t>
            </a:r>
          </a:p>
          <a:p>
            <a:endParaRPr lang="de-DE" sz="2800" b="1" u="sng" dirty="0">
              <a:solidFill>
                <a:srgbClr val="4F81BD"/>
              </a:solidFill>
            </a:endParaRPr>
          </a:p>
          <a:p>
            <a:r>
              <a:rPr lang="de-DE" sz="2800" dirty="0">
                <a:solidFill>
                  <a:srgbClr val="4F81BD"/>
                </a:solidFill>
              </a:rPr>
              <a:t>Es besteht nicht nur aus Grammatik und Vokabeln lernen sondern auch aus:</a:t>
            </a:r>
          </a:p>
          <a:p>
            <a:endParaRPr lang="de-DE" sz="2800" b="1" u="sng" dirty="0">
              <a:solidFill>
                <a:srgbClr val="4F81BD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4F81BD"/>
                </a:solidFill>
              </a:rPr>
              <a:t>Rollenspiele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4F81BD"/>
                </a:solidFill>
              </a:rPr>
              <a:t>Man lernt viel über die spanische und lateinamerikanischen Kultur </a:t>
            </a:r>
          </a:p>
          <a:p>
            <a:endParaRPr lang="de-DE" sz="2800" dirty="0">
              <a:solidFill>
                <a:srgbClr val="4F81BD"/>
              </a:solidFill>
            </a:endParaRPr>
          </a:p>
          <a:p>
            <a:pPr marL="514350" indent="-514350">
              <a:buAutoNum type="arabicPeriod"/>
            </a:pPr>
            <a:endParaRPr lang="de-DE" sz="2800" dirty="0">
              <a:solidFill>
                <a:srgbClr val="4F81BD"/>
              </a:solidFill>
            </a:endParaRPr>
          </a:p>
          <a:p>
            <a:pPr marL="514350" indent="-514350">
              <a:buAutoNum type="arabicPeriod"/>
            </a:pPr>
            <a:endParaRPr lang="de-DE" sz="2800" b="1" u="sng" dirty="0">
              <a:solidFill>
                <a:srgbClr val="4F81BD"/>
              </a:solidFill>
            </a:endParaRPr>
          </a:p>
          <a:p>
            <a:pPr marL="514350" indent="-514350">
              <a:buAutoNum type="arabicPeriod"/>
            </a:pPr>
            <a:endParaRPr lang="de-DE" sz="2800" b="1" u="sng" dirty="0">
              <a:solidFill>
                <a:srgbClr val="4F81BD"/>
              </a:solidFill>
            </a:endParaRPr>
          </a:p>
          <a:p>
            <a:endParaRPr lang="de-DE" sz="2800" b="1" u="sng" dirty="0">
              <a:solidFill>
                <a:srgbClr val="4F81BD"/>
              </a:solidFill>
            </a:endParaRPr>
          </a:p>
          <a:p>
            <a:endParaRPr lang="de-DE" sz="2800" b="1" u="sng" dirty="0">
              <a:solidFill>
                <a:srgbClr val="4F81BD"/>
              </a:solidFill>
            </a:endParaRPr>
          </a:p>
          <a:p>
            <a:endParaRPr lang="de-DE" sz="2800" b="1" u="sng" dirty="0">
              <a:solidFill>
                <a:srgbClr val="4F81BD"/>
              </a:solidFill>
            </a:endParaRPr>
          </a:p>
          <a:p>
            <a:endParaRPr lang="de-DE" sz="2800" dirty="0">
              <a:solidFill>
                <a:srgbClr val="4F81BD"/>
              </a:solidFill>
            </a:endParaRP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8F77706-ED09-48B1-B8CA-5471010C42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8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b="1" dirty="0">
                <a:solidFill>
                  <a:schemeClr val="accent1"/>
                </a:solidFill>
              </a:rPr>
              <a:t>Sprachprofil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9552" y="1628800"/>
            <a:ext cx="828092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>
                <a:solidFill>
                  <a:srgbClr val="4F81BD"/>
                </a:solidFill>
              </a:rPr>
              <a:t>Material</a:t>
            </a:r>
          </a:p>
          <a:p>
            <a:endParaRPr lang="de-DE" sz="2800" b="1" u="sng" dirty="0">
              <a:solidFill>
                <a:srgbClr val="4F81B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4F81BD"/>
                </a:solidFill>
              </a:rPr>
              <a:t>neuste Ausgabe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4F81BD"/>
                </a:solidFill>
              </a:rPr>
              <a:t>aktuelle Themen</a:t>
            </a:r>
          </a:p>
          <a:p>
            <a:endParaRPr lang="de-DE" sz="2800" b="1" u="sng" dirty="0">
              <a:solidFill>
                <a:srgbClr val="4F81BD"/>
              </a:solidFill>
            </a:endParaRPr>
          </a:p>
          <a:p>
            <a:endParaRPr lang="de-DE" sz="2800" b="1" u="sng" dirty="0">
              <a:solidFill>
                <a:srgbClr val="4F81BD"/>
              </a:solidFill>
            </a:endParaRPr>
          </a:p>
          <a:p>
            <a:endParaRPr lang="de-DE" sz="2800" b="1" u="sng" dirty="0">
              <a:solidFill>
                <a:srgbClr val="4F81BD"/>
              </a:solidFill>
            </a:endParaRPr>
          </a:p>
          <a:p>
            <a:endParaRPr lang="de-DE" sz="2800" b="1" u="sng" dirty="0">
              <a:solidFill>
                <a:srgbClr val="4F81BD"/>
              </a:solidFill>
            </a:endParaRPr>
          </a:p>
          <a:p>
            <a:endParaRPr lang="de-DE" sz="2800" b="1" u="sng" dirty="0">
              <a:solidFill>
                <a:srgbClr val="4F81BD"/>
              </a:solidFill>
            </a:endParaRPr>
          </a:p>
          <a:p>
            <a:endParaRPr lang="de-DE" sz="2800" b="1" u="sng" dirty="0">
              <a:solidFill>
                <a:srgbClr val="4F81BD"/>
              </a:solidFill>
            </a:endParaRPr>
          </a:p>
          <a:p>
            <a:endParaRPr lang="de-DE" sz="2800" b="1" u="sng" dirty="0">
              <a:solidFill>
                <a:srgbClr val="4F81BD"/>
              </a:solidFill>
            </a:endParaRPr>
          </a:p>
          <a:p>
            <a:endParaRPr lang="de-DE" sz="2800" b="1" u="sng" dirty="0">
              <a:solidFill>
                <a:srgbClr val="4F81BD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060848"/>
            <a:ext cx="2266214" cy="320312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25" y="3407087"/>
            <a:ext cx="2397199" cy="3295090"/>
          </a:xfrm>
          <a:prstGeom prst="rect">
            <a:avLst/>
          </a:prstGeom>
        </p:spPr>
      </p:pic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E31127C-E7F1-4A94-81AB-C3CE0BC91D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81424" y="379233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0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b="1" dirty="0">
                <a:solidFill>
                  <a:schemeClr val="accent1"/>
                </a:solidFill>
              </a:rPr>
              <a:t>Sprachprofil</a:t>
            </a:r>
          </a:p>
        </p:txBody>
      </p:sp>
      <p:pic>
        <p:nvPicPr>
          <p:cNvPr id="19458" name="Picture 2" descr="http://www.costadevalencia.com/comun/DE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700808"/>
            <a:ext cx="3374551" cy="2376264"/>
          </a:xfrm>
          <a:prstGeom prst="rect">
            <a:avLst/>
          </a:prstGeom>
          <a:noFill/>
        </p:spPr>
      </p:pic>
      <p:pic>
        <p:nvPicPr>
          <p:cNvPr id="19460" name="Picture 4" descr="http://www.guia-frankfurt.com/files/imagesimage/3_3_3A%20DELE_LOGO_Cervant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314098"/>
            <a:ext cx="3528392" cy="2499278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539552" y="1628800"/>
            <a:ext cx="475252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1"/>
                </a:solidFill>
              </a:rPr>
              <a:t>Optionale  Abschluss-prüfung mit Zertifikat: </a:t>
            </a:r>
          </a:p>
          <a:p>
            <a:pPr algn="ctr"/>
            <a:endParaRPr lang="es-ES" sz="1000" b="1" dirty="0">
              <a:solidFill>
                <a:schemeClr val="accent1"/>
              </a:solidFill>
            </a:endParaRPr>
          </a:p>
          <a:p>
            <a:pPr algn="ctr"/>
            <a:endParaRPr lang="es-ES" sz="1000" b="1" dirty="0">
              <a:solidFill>
                <a:schemeClr val="accent1"/>
              </a:solidFill>
            </a:endParaRPr>
          </a:p>
          <a:p>
            <a:pPr algn="ctr"/>
            <a:r>
              <a:rPr lang="es-ES" sz="4000" b="1" dirty="0">
                <a:solidFill>
                  <a:schemeClr val="accent1"/>
                </a:solidFill>
              </a:rPr>
              <a:t>Diploma de Español- Nivel A1 </a:t>
            </a:r>
          </a:p>
          <a:p>
            <a:pPr algn="ctr"/>
            <a:r>
              <a:rPr lang="es-ES" sz="4000" b="1" dirty="0">
                <a:solidFill>
                  <a:schemeClr val="accent1"/>
                </a:solidFill>
              </a:rPr>
              <a:t>D E L E</a:t>
            </a:r>
          </a:p>
          <a:p>
            <a:pPr algn="ctr"/>
            <a:endParaRPr lang="es-ES" sz="1000" b="1" dirty="0">
              <a:solidFill>
                <a:schemeClr val="accent1"/>
              </a:solidFill>
            </a:endParaRPr>
          </a:p>
          <a:p>
            <a:endParaRPr lang="de-DE" sz="2800" dirty="0">
              <a:solidFill>
                <a:schemeClr val="accent1"/>
              </a:solidFill>
            </a:endParaRPr>
          </a:p>
          <a:p>
            <a:r>
              <a:rPr lang="de-DE" sz="2800" dirty="0">
                <a:solidFill>
                  <a:schemeClr val="accent1"/>
                </a:solidFill>
              </a:rPr>
              <a:t>in Zusammenarbeit mit dem</a:t>
            </a:r>
          </a:p>
          <a:p>
            <a:r>
              <a:rPr lang="de-DE" sz="2800" dirty="0" err="1">
                <a:solidFill>
                  <a:schemeClr val="accent1"/>
                </a:solidFill>
              </a:rPr>
              <a:t>Instituto</a:t>
            </a:r>
            <a:r>
              <a:rPr lang="de-DE" sz="2800" dirty="0">
                <a:solidFill>
                  <a:schemeClr val="accent1"/>
                </a:solidFill>
              </a:rPr>
              <a:t> Cervantes</a:t>
            </a: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8D7F395-D111-4373-B002-5AEBC57ED5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b="1" dirty="0">
                <a:solidFill>
                  <a:schemeClr val="accent1"/>
                </a:solidFill>
              </a:rPr>
              <a:t>Sprachprofil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23528" y="2601486"/>
            <a:ext cx="87129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FF0000"/>
                </a:solidFill>
              </a:rPr>
              <a:t>!Muchas </a:t>
            </a:r>
            <a:r>
              <a:rPr lang="de-DE" sz="5400" b="1" dirty="0" err="1">
                <a:solidFill>
                  <a:srgbClr val="FF0000"/>
                </a:solidFill>
              </a:rPr>
              <a:t>gracias</a:t>
            </a:r>
            <a:r>
              <a:rPr lang="de-DE" sz="5400" b="1" dirty="0">
                <a:solidFill>
                  <a:srgbClr val="FF0000"/>
                </a:solidFill>
              </a:rPr>
              <a:t> </a:t>
            </a:r>
            <a:r>
              <a:rPr lang="de-DE" sz="5400" b="1" dirty="0" err="1">
                <a:solidFill>
                  <a:srgbClr val="FF0000"/>
                </a:solidFill>
              </a:rPr>
              <a:t>por</a:t>
            </a:r>
            <a:r>
              <a:rPr lang="de-DE" sz="5400" b="1" dirty="0">
                <a:solidFill>
                  <a:srgbClr val="FF0000"/>
                </a:solidFill>
              </a:rPr>
              <a:t> </a:t>
            </a:r>
            <a:r>
              <a:rPr lang="de-DE" sz="5400" b="1" dirty="0" err="1">
                <a:solidFill>
                  <a:srgbClr val="FF0000"/>
                </a:solidFill>
              </a:rPr>
              <a:t>su</a:t>
            </a:r>
            <a:r>
              <a:rPr lang="de-DE" sz="5400" b="1" dirty="0">
                <a:solidFill>
                  <a:srgbClr val="FF0000"/>
                </a:solidFill>
              </a:rPr>
              <a:t> </a:t>
            </a:r>
            <a:r>
              <a:rPr lang="de-DE" sz="6000" b="1" dirty="0">
                <a:solidFill>
                  <a:srgbClr val="FF0000"/>
                </a:solidFill>
              </a:rPr>
              <a:t>atención</a:t>
            </a:r>
            <a:r>
              <a:rPr lang="de-DE" sz="5400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A84C041-9678-4B5F-A477-3F8EBDC73D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73612" y="4448145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Bildschirmpräsentation (4:3)</PresentationFormat>
  <Paragraphs>67</Paragraphs>
  <Slides>8</Slides>
  <Notes>8</Notes>
  <HiddenSlides>0</HiddenSlides>
  <MMClips>8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Calibri</vt:lpstr>
      <vt:lpstr>Larissa-Design</vt:lpstr>
      <vt:lpstr>PowerPoint-Präsentation</vt:lpstr>
      <vt:lpstr>Sprachprofil</vt:lpstr>
      <vt:lpstr>Sprachprofil</vt:lpstr>
      <vt:lpstr>Sprachprofil</vt:lpstr>
      <vt:lpstr>Sprachprofil</vt:lpstr>
      <vt:lpstr>Sprachprofil</vt:lpstr>
      <vt:lpstr>Sprachprofil</vt:lpstr>
      <vt:lpstr>Sprachprofil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Janine</dc:creator>
  <cp:lastModifiedBy>Michelle Hahn</cp:lastModifiedBy>
  <cp:revision>57</cp:revision>
  <cp:lastPrinted>2018-01-18T15:05:33Z</cp:lastPrinted>
  <dcterms:created xsi:type="dcterms:W3CDTF">2012-01-18T19:27:06Z</dcterms:created>
  <dcterms:modified xsi:type="dcterms:W3CDTF">2021-01-20T11:18:33Z</dcterms:modified>
</cp:coreProperties>
</file>